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6"/>
  </p:handoutMasterIdLst>
  <p:sldIdLst>
    <p:sldId id="256" r:id="rId3"/>
    <p:sldId id="285" r:id="rId5"/>
    <p:sldId id="257" r:id="rId6"/>
    <p:sldId id="258" r:id="rId7"/>
    <p:sldId id="259" r:id="rId8"/>
    <p:sldId id="286" r:id="rId9"/>
    <p:sldId id="260" r:id="rId10"/>
    <p:sldId id="261" r:id="rId11"/>
    <p:sldId id="262" r:id="rId12"/>
    <p:sldId id="263" r:id="rId13"/>
    <p:sldId id="265" r:id="rId14"/>
    <p:sldId id="264" r:id="rId15"/>
    <p:sldId id="266" r:id="rId16"/>
    <p:sldId id="267" r:id="rId17"/>
    <p:sldId id="268" r:id="rId18"/>
    <p:sldId id="270" r:id="rId19"/>
    <p:sldId id="269" r:id="rId20"/>
    <p:sldId id="271" r:id="rId21"/>
    <p:sldId id="289" r:id="rId22"/>
    <p:sldId id="290" r:id="rId23"/>
    <p:sldId id="272" r:id="rId24"/>
    <p:sldId id="273" r:id="rId25"/>
    <p:sldId id="287" r:id="rId26"/>
    <p:sldId id="288" r:id="rId27"/>
    <p:sldId id="274" r:id="rId28"/>
    <p:sldId id="275" r:id="rId29"/>
    <p:sldId id="276" r:id="rId30"/>
    <p:sldId id="280" r:id="rId31"/>
    <p:sldId id="279" r:id="rId32"/>
    <p:sldId id="283" r:id="rId33"/>
    <p:sldId id="291" r:id="rId34"/>
    <p:sldId id="284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r>
              <a:rPr lang="zh-CN" altLang="en-US"/>
              <a:t>绿色圃中小学教育网http://www.lspjy.com</a:t>
            </a:r>
            <a:endParaRPr lang="zh-CN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196792B0-5032-47B7-AAE4-9CEB10729F38}" type="datetime1">
              <a:rPr lang="zh-CN" altLang="en-US"/>
            </a:fld>
            <a:endParaRPr lang="en-US" altLang="zh-CN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r>
              <a:rPr lang="en-US" altLang="zh-CN"/>
              <a:t>绿色圃中小学教育网http://www.lspjy.com</a:t>
            </a:r>
            <a:endParaRPr lang="zh-CN" alt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79EF9566-E4E0-424C-9FB5-8243AA830A6B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r>
              <a:rPr lang="zh-CN" altLang="en-US"/>
              <a:t>绿色圃中小学教育网http://www.lspjy.com</a:t>
            </a:r>
            <a:endParaRPr lang="zh-CN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AB63EFC-5822-4335-B1A7-4A668D2B01F6}" type="datetime1">
              <a:rPr lang="zh-CN" altLang="en-US"/>
            </a:fld>
            <a:endParaRPr lang="en-US" altLang="zh-CN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r>
              <a:rPr lang="en-US" altLang="zh-CN"/>
              <a:t>绿色圃中小学教育网http://www.lspjy.com</a:t>
            </a:r>
            <a:endParaRPr lang="zh-CN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38A12C35-2563-4EA3-93BC-1565BF222580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绿色圃中小学教育网http://www.lspjy.com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altLang="zh-CN"/>
              <a:t>绿色圃中小学教育网http://www.lspjy.com</a:t>
            </a:r>
            <a:endParaRPr lang="zh-CN" altLang="en-US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CN" altLang="en-US" smtClean="0"/>
              <a:t>绿色圃中小学教育网http://www.lspjy.com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绿色圃中小学教育网http://www.lspjy.com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2C35-2563-4EA3-93BC-1565BF222580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963352-F055-4B20-863D-5AA191ACF547}" type="datetime1">
              <a:rPr lang="zh-CN" altLang="en-US"/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FE82D-F1EB-4DFA-B9FA-C079CABB642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8777D-A5EF-4C96-A28A-227CB78C1FB3}" type="datetime1">
              <a:rPr lang="zh-CN" altLang="en-US"/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5140E-935C-4217-8D99-F93C361B1EC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C8B609-3822-49CB-B0BD-B8E279C584D0}" type="datetime1">
              <a:rPr lang="zh-CN" altLang="en-US"/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D7F36-844A-48EC-B311-459CA362A0D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D3356-85F7-4A73-8927-F68AC54D9612}" type="datetime1">
              <a:rPr lang="zh-CN" altLang="en-US"/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EB676-3062-4E2A-BE93-BDF77D5ECF9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33D564-0DAA-4EFF-AD21-D7287C8ADC11}" type="datetime1">
              <a:rPr lang="zh-CN" altLang="en-US"/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F920C-4607-4E68-8670-61EDAB637A4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B0F674-98AD-41DE-8614-E29042E571FC}" type="datetime1">
              <a:rPr lang="zh-CN" altLang="en-US"/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468B6-72F8-43A8-B1C8-64DA9035E86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A3A7D0-CD1B-45E5-8016-86285222D3F6}" type="datetime1">
              <a:rPr lang="zh-CN" altLang="en-US"/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A8DEE-399F-48CA-A4FE-3F6CBEAB44E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D23A9D-E01F-4BF6-9BEE-ECFC999474AF}" type="datetime1">
              <a:rPr lang="zh-CN" altLang="en-US"/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60C8C-785E-41E6-8B5B-7F4168DDE47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B3B51F-F54F-464C-A55A-894B7D9C7ACD}" type="datetime1">
              <a:rPr lang="zh-CN" altLang="en-US"/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A8F4-2B22-4E75-B260-940BEB2326D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8CF01A-0E80-40B5-BCF2-90EE0B63192F}" type="datetime1">
              <a:rPr lang="zh-CN" altLang="en-US"/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0A90D-6ED4-4B7C-8D8B-0FA72FAD319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75C8D9-77CC-488D-94B3-4484CAA13EAE}" type="datetime1">
              <a:rPr lang="zh-CN" altLang="en-US"/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4D1DB-5131-4C0A-BC80-CE223E9CD16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AF602E0B-D39B-437B-B353-EA8D20B9D0AC}" type="datetime1">
              <a:rPr lang="zh-CN" altLang="en-US"/>
            </a:fld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DD710DF-1F02-45FD-8970-33FC529A565A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mtClean="0">
                <a:ea typeface="宋体" panose="02010600030101010101" pitchFamily="2" charset="-122"/>
              </a:rPr>
              <a:t>金木水火土</a:t>
            </a: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2051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pic>
        <p:nvPicPr>
          <p:cNvPr id="2052" name="图片 3" descr="8921616_095536014351_2.jpg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28600" y="5638800"/>
            <a:ext cx="388938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00">
                <a:solidFill>
                  <a:schemeClr val="bg1"/>
                </a:solidFill>
              </a:rPr>
              <a:t>  </a:t>
            </a:r>
            <a:r>
              <a:rPr lang="zh-CN" altLang="en-US" sz="100">
                <a:solidFill>
                  <a:schemeClr val="bg1"/>
                </a:solidFill>
              </a:rPr>
              <a:t>绿色圃中学资源网</a:t>
            </a:r>
            <a:r>
              <a:rPr lang="en-US" altLang="zh-CN" sz="100">
                <a:solidFill>
                  <a:schemeClr val="bg1"/>
                </a:solidFill>
              </a:rPr>
              <a:t>http://cz.lspjy.com</a:t>
            </a:r>
            <a:endParaRPr lang="zh-CN" altLang="en-US" sz="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pic>
        <p:nvPicPr>
          <p:cNvPr id="9219" name="内容占位符 3" descr="746cb3cd445d1c6021e91fb0e2_560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27838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43600" y="4038600"/>
            <a:ext cx="26670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3800" b="1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土</a:t>
            </a:r>
            <a:endParaRPr lang="zh-CN" altLang="en-US" sz="13800" b="1">
              <a:solidFill>
                <a:srgbClr val="FFFF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1981200" y="1600200"/>
            <a:ext cx="62484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7200" b="1" dirty="0">
                <a:latin typeface="黑体" panose="02010609060101010101" pitchFamily="2" charset="-122"/>
                <a:ea typeface="黑体" panose="02010609060101010101" pitchFamily="2" charset="-122"/>
              </a:rPr>
              <a:t>一二三四五，</a:t>
            </a:r>
            <a:endParaRPr lang="en-US" altLang="zh-CN" sz="7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7200" b="1" dirty="0">
                <a:latin typeface="黑体" panose="02010609060101010101" pitchFamily="2" charset="-122"/>
                <a:ea typeface="黑体" panose="02010609060101010101" pitchFamily="2" charset="-122"/>
              </a:rPr>
              <a:t>金木水火土。</a:t>
            </a:r>
            <a:endParaRPr lang="zh-CN" altLang="en-US" sz="7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28600" y="5638800"/>
            <a:ext cx="388938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00">
                <a:solidFill>
                  <a:schemeClr val="bg1"/>
                </a:solidFill>
              </a:rPr>
              <a:t>  </a:t>
            </a:r>
            <a:r>
              <a:rPr lang="zh-CN" altLang="en-US" sz="100">
                <a:solidFill>
                  <a:schemeClr val="bg1"/>
                </a:solidFill>
              </a:rPr>
              <a:t>绿色圃中学资源网</a:t>
            </a:r>
            <a:r>
              <a:rPr lang="en-US" altLang="zh-CN" sz="100">
                <a:solidFill>
                  <a:schemeClr val="bg1"/>
                </a:solidFill>
              </a:rPr>
              <a:t>http://cz.lspjy.com</a:t>
            </a:r>
            <a:endParaRPr lang="zh-CN" altLang="en-US" sz="1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1828800" y="1981200"/>
            <a:ext cx="60198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7200" b="1" dirty="0">
                <a:latin typeface="黑体" panose="02010609060101010101" pitchFamily="2" charset="-122"/>
                <a:ea typeface="黑体" panose="02010609060101010101" pitchFamily="2" charset="-122"/>
              </a:rPr>
              <a:t>天地分上下，</a:t>
            </a:r>
            <a:endParaRPr lang="en-US" altLang="zh-CN" sz="7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7200" b="1" dirty="0">
                <a:latin typeface="黑体" panose="02010609060101010101" pitchFamily="2" charset="-122"/>
                <a:ea typeface="黑体" panose="02010609060101010101" pitchFamily="2" charset="-122"/>
              </a:rPr>
              <a:t>日月照古今。</a:t>
            </a:r>
            <a:endParaRPr lang="zh-CN" altLang="en-US" sz="7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6248400" y="3886200"/>
            <a:ext cx="2667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9600">
                <a:solidFill>
                  <a:srgbClr val="FFC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天</a:t>
            </a:r>
            <a:endParaRPr lang="zh-CN" altLang="en-US" sz="9600">
              <a:solidFill>
                <a:srgbClr val="FFC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pic>
        <p:nvPicPr>
          <p:cNvPr id="13315" name="内容占位符 3" descr="3693920_210912027423_2.jpg"/>
          <p:cNvPicPr>
            <a:picLocks noGrp="1" noChangeAspect="1"/>
          </p:cNvPicPr>
          <p:nvPr>
            <p:ph idx="1"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457200" y="381000"/>
            <a:ext cx="8066088" cy="6049963"/>
          </a:xfrm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6172200" y="838200"/>
            <a:ext cx="2971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7200">
                <a:latin typeface="黑体" panose="02010609060101010101" pitchFamily="2" charset="-122"/>
                <a:ea typeface="黑体" panose="02010609060101010101" pitchFamily="2" charset="-122"/>
              </a:rPr>
              <a:t>地</a:t>
            </a:r>
            <a:endParaRPr lang="zh-CN" altLang="en-US" sz="72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内容占位符 3" descr="7270727_184929374100_2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95263" y="0"/>
            <a:ext cx="8948737" cy="6278563"/>
          </a:xfrm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6934200" y="457200"/>
            <a:ext cx="1828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8000">
                <a:latin typeface="黑体" panose="02010609060101010101" pitchFamily="2" charset="-122"/>
                <a:ea typeface="黑体" panose="02010609060101010101" pitchFamily="2" charset="-122"/>
              </a:rPr>
              <a:t>日</a:t>
            </a:r>
            <a:endParaRPr lang="zh-CN" altLang="en-US" sz="8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pic>
        <p:nvPicPr>
          <p:cNvPr id="16387" name="内容占位符 3" descr="U7398P704DT20140722142457.pn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8600" y="0"/>
            <a:ext cx="6705600" cy="2940050"/>
          </a:xfrm>
        </p:spPr>
      </p:pic>
      <p:pic>
        <p:nvPicPr>
          <p:cNvPr id="16388" name="图片 4" descr="17-1306051F930C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971800"/>
            <a:ext cx="67056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7467600" y="609600"/>
            <a:ext cx="1447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6000" b="1">
                <a:latin typeface="黑体" panose="02010609060101010101" pitchFamily="2" charset="-122"/>
                <a:ea typeface="黑体" panose="02010609060101010101" pitchFamily="2" charset="-122"/>
              </a:rPr>
              <a:t>古</a:t>
            </a:r>
            <a:endParaRPr lang="zh-CN" altLang="en-US" sz="6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7467600" y="4038600"/>
            <a:ext cx="1676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6000" b="1">
                <a:latin typeface="黑体" panose="02010609060101010101" pitchFamily="2" charset="-122"/>
                <a:ea typeface="黑体" panose="02010609060101010101" pitchFamily="2" charset="-122"/>
              </a:rPr>
              <a:t>今</a:t>
            </a:r>
            <a:endParaRPr lang="zh-CN" altLang="en-US" sz="6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392" name="Rectangle 1032"/>
          <p:cNvSpPr>
            <a:spLocks noChangeArrowheads="1"/>
          </p:cNvSpPr>
          <p:nvPr/>
        </p:nvSpPr>
        <p:spPr bwMode="auto">
          <a:xfrm>
            <a:off x="228600" y="5638800"/>
            <a:ext cx="388938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00">
                <a:solidFill>
                  <a:schemeClr val="bg1"/>
                </a:solidFill>
              </a:rPr>
              <a:t>  </a:t>
            </a:r>
            <a:r>
              <a:rPr lang="zh-CN" altLang="en-US" sz="100">
                <a:solidFill>
                  <a:schemeClr val="bg1"/>
                </a:solidFill>
              </a:rPr>
              <a:t>绿色圃中学资源网</a:t>
            </a:r>
            <a:r>
              <a:rPr lang="en-US" altLang="zh-CN" sz="100">
                <a:solidFill>
                  <a:schemeClr val="bg1"/>
                </a:solidFill>
              </a:rPr>
              <a:t>http://cz.lspjy.com</a:t>
            </a:r>
            <a:endParaRPr lang="zh-CN" altLang="en-US" sz="1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pic>
        <p:nvPicPr>
          <p:cNvPr id="15363" name="内容占位符 3" descr="t013f29169d2a0096c9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33363" y="0"/>
            <a:ext cx="8377237" cy="6858000"/>
          </a:xfrm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6858000" y="4419600"/>
            <a:ext cx="2057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800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月</a:t>
            </a:r>
            <a:endParaRPr lang="zh-CN" altLang="en-US" sz="8000">
              <a:solidFill>
                <a:srgbClr val="FFFF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3" descr="20110521150346-84498826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60475"/>
            <a:ext cx="28194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4" descr="20110521150346-84498826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143000"/>
            <a:ext cx="28194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2286000" y="1752600"/>
            <a:ext cx="1905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1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</a:t>
            </a:r>
            <a:endParaRPr lang="zh-CN" altLang="en-US" sz="115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6172200" y="1676400"/>
            <a:ext cx="1905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1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</a:t>
            </a:r>
            <a:endParaRPr lang="zh-CN" altLang="en-US" sz="115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C:\Users\Administrator\Desktop\未命名-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6200" y="23813"/>
            <a:ext cx="8991600" cy="679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229600" cy="4525963"/>
          </a:xfrm>
        </p:spPr>
        <p:txBody>
          <a:bodyPr/>
          <a:lstStyle/>
          <a:p>
            <a:r>
              <a:rPr lang="zh-CN" altLang="en-US" dirty="0" smtClean="0">
                <a:ea typeface="宋体" panose="02010600030101010101" pitchFamily="2" charset="-122"/>
              </a:rPr>
              <a:t>1、自己读一遍课文</a:t>
            </a:r>
            <a:endParaRPr lang="zh-CN" altLang="en-US" dirty="0" smtClean="0">
              <a:ea typeface="宋体" panose="02010600030101010101" pitchFamily="2" charset="-122"/>
            </a:endParaRPr>
          </a:p>
          <a:p>
            <a:r>
              <a:rPr lang="zh-CN" altLang="en-US" dirty="0" smtClean="0">
                <a:ea typeface="宋体" panose="02010600030101010101" pitchFamily="2" charset="-122"/>
              </a:rPr>
              <a:t>2、跟同桌小朋友互读一遍课文</a:t>
            </a:r>
            <a:endParaRPr lang="zh-CN" altLang="en-US" dirty="0" smtClean="0">
              <a:ea typeface="宋体" panose="02010600030101010101" pitchFamily="2" charset="-122"/>
            </a:endParaRPr>
          </a:p>
          <a:p>
            <a:r>
              <a:rPr lang="zh-CN" altLang="en-US" dirty="0" smtClean="0">
                <a:ea typeface="宋体" panose="02010600030101010101" pitchFamily="2" charset="-122"/>
              </a:rPr>
              <a:t>3、听老师读，跟教师读</a:t>
            </a:r>
            <a:endParaRPr lang="zh-CN" altLang="en-US" dirty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C:\Users\Administrator\Desktop\未命名-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625" y="0"/>
            <a:ext cx="9096375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1828800" y="1981200"/>
            <a:ext cx="60198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7200" b="1">
                <a:latin typeface="黑体" panose="02010609060101010101" pitchFamily="2" charset="-122"/>
                <a:ea typeface="黑体" panose="02010609060101010101" pitchFamily="2" charset="-122"/>
              </a:rPr>
              <a:t>天地分上下，</a:t>
            </a:r>
            <a:endParaRPr lang="en-US" altLang="zh-CN" sz="72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7200" b="1">
                <a:latin typeface="黑体" panose="02010609060101010101" pitchFamily="2" charset="-122"/>
                <a:ea typeface="黑体" panose="02010609060101010101" pitchFamily="2" charset="-122"/>
              </a:rPr>
              <a:t>日月照古今。</a:t>
            </a:r>
            <a:endParaRPr lang="zh-CN" altLang="en-US" sz="7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2667000" y="685800"/>
            <a:ext cx="50292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/>
              <a:t>  </a:t>
            </a:r>
            <a:r>
              <a:rPr lang="zh-CN" altLang="en-US" sz="6000" b="1" dirty="0">
                <a:latin typeface="黑体" panose="02010609060101010101" pitchFamily="2" charset="-122"/>
                <a:ea typeface="黑体" panose="02010609060101010101" pitchFamily="2" charset="-122"/>
              </a:rPr>
              <a:t>一二三四五，</a:t>
            </a:r>
            <a:endParaRPr lang="en-US" altLang="zh-CN" sz="6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6000" b="1" dirty="0">
                <a:latin typeface="黑体" panose="02010609060101010101" pitchFamily="2" charset="-122"/>
                <a:ea typeface="黑体" panose="02010609060101010101" pitchFamily="2" charset="-122"/>
              </a:rPr>
              <a:t>金木水火土。</a:t>
            </a:r>
            <a:endParaRPr lang="en-US" altLang="zh-CN" sz="6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6000" b="1" dirty="0">
                <a:latin typeface="黑体" panose="02010609060101010101" pitchFamily="2" charset="-122"/>
                <a:ea typeface="黑体" panose="02010609060101010101" pitchFamily="2" charset="-122"/>
              </a:rPr>
              <a:t>天地分上下，</a:t>
            </a:r>
            <a:endParaRPr lang="en-US" altLang="zh-CN" sz="6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6000" b="1" dirty="0">
                <a:latin typeface="黑体" panose="02010609060101010101" pitchFamily="2" charset="-122"/>
                <a:ea typeface="黑体" panose="02010609060101010101" pitchFamily="2" charset="-122"/>
              </a:rPr>
              <a:t>日月照古今。</a:t>
            </a:r>
            <a:endParaRPr lang="zh-CN" altLang="en-US" sz="6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C:\Users\Administrator\Desktop\未命名-1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57200" y="0"/>
            <a:ext cx="8534400" cy="68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C:\Users\Administrator\Desktop\未命名-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7200" y="0"/>
            <a:ext cx="85344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381000" y="15240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4400"/>
              <a:t>1         2         3        4          5</a:t>
            </a:r>
            <a:endParaRPr lang="zh-CN" altLang="en-US" sz="4400"/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457200" y="3733800"/>
            <a:ext cx="1234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400" b="1">
                <a:latin typeface="黑体" panose="02010609060101010101" pitchFamily="2" charset="-122"/>
                <a:ea typeface="黑体" panose="02010609060101010101" pitchFamily="2" charset="-122"/>
              </a:rPr>
              <a:t>三    四    五    一    二</a:t>
            </a:r>
            <a:endParaRPr lang="zh-CN" altLang="en-US" sz="4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内容占位符 3" descr="20110521150346-84498826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371600"/>
            <a:ext cx="4114800" cy="4097338"/>
          </a:xfrm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990600" y="22098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000" b="1">
                <a:solidFill>
                  <a:srgbClr val="FF0000"/>
                </a:solidFill>
              </a:rPr>
              <a:t>左上格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2819400" y="22098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000" b="1">
                <a:solidFill>
                  <a:srgbClr val="FF0000"/>
                </a:solidFill>
              </a:rPr>
              <a:t>右上格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990600" y="41910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000" b="1">
                <a:solidFill>
                  <a:srgbClr val="FF0000"/>
                </a:solidFill>
              </a:rPr>
              <a:t>左下格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2895600" y="42672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000" b="1">
                <a:solidFill>
                  <a:srgbClr val="FF0000"/>
                </a:solidFill>
              </a:rPr>
              <a:t>右下格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4267200" y="32766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800" b="1">
                <a:solidFill>
                  <a:srgbClr val="FF0000"/>
                </a:solidFill>
              </a:rPr>
              <a:t>横中线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2139950" y="457200"/>
            <a:ext cx="6715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</a:rPr>
              <a:t>竖中线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5867400" y="1524000"/>
            <a:ext cx="36576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田字格，四方方，</a:t>
            </a:r>
            <a:endParaRPr lang="en-US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写好汉字它来帮。</a:t>
            </a:r>
            <a:endParaRPr lang="en-US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左上格、左下格、</a:t>
            </a:r>
            <a:endParaRPr lang="en-US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右上格、右下格、</a:t>
            </a:r>
            <a:endParaRPr lang="en-US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横中线、竖中线、</a:t>
            </a:r>
            <a:endParaRPr lang="en-US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各个方位记心间。</a:t>
            </a:r>
            <a:endParaRPr lang="en-US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3" descr="20110521150346-84498826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124200"/>
            <a:ext cx="28606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2514600" y="3581400"/>
            <a:ext cx="2667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1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endParaRPr lang="zh-CN" altLang="en-US" sz="115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5791200" y="3886200"/>
            <a:ext cx="2057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6600" b="1"/>
              <a:t>横</a:t>
            </a:r>
            <a:endParaRPr lang="zh-CN" altLang="en-US" sz="6600" b="1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28600" y="5638800"/>
            <a:ext cx="388938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00">
                <a:solidFill>
                  <a:schemeClr val="bg1"/>
                </a:solidFill>
              </a:rPr>
              <a:t>  </a:t>
            </a:r>
            <a:r>
              <a:rPr lang="zh-CN" altLang="en-US" sz="100">
                <a:solidFill>
                  <a:schemeClr val="bg1"/>
                </a:solidFill>
              </a:rPr>
              <a:t>绿色圃中学资源网</a:t>
            </a:r>
            <a:r>
              <a:rPr lang="en-US" altLang="zh-CN" sz="100">
                <a:solidFill>
                  <a:schemeClr val="bg1"/>
                </a:solidFill>
              </a:rPr>
              <a:t>http://cz.lspjy.com</a:t>
            </a:r>
            <a:endParaRPr lang="zh-CN" altLang="en-US" sz="1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3" descr="20110521150346-844988269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3400" y="533400"/>
            <a:ext cx="28606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990600" y="990600"/>
            <a:ext cx="2667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1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endParaRPr lang="zh-CN" altLang="en-US" sz="115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556" name="图片 6" descr="20110521150346-844988269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00600" y="533400"/>
            <a:ext cx="28606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5334000" y="914400"/>
            <a:ext cx="2667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1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  <a:endParaRPr lang="zh-CN" altLang="en-US" sz="115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558" name="图片 8" descr="20110521150346-844988269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71800" y="3505200"/>
            <a:ext cx="28606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3505200" y="3886200"/>
            <a:ext cx="2667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1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  <a:endParaRPr lang="zh-CN" altLang="en-US" sz="115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3" descr="20110521150346-84498826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124200"/>
            <a:ext cx="28606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2514600" y="3581400"/>
            <a:ext cx="2667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1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丨</a:t>
            </a:r>
            <a:endParaRPr lang="zh-CN" altLang="en-US" sz="115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5791200" y="3886200"/>
            <a:ext cx="2057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6600" b="1"/>
              <a:t>竖</a:t>
            </a:r>
            <a:endParaRPr lang="zh-CN" altLang="en-US" sz="6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4572000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</a:t>
            </a:r>
            <a:endParaRPr lang="zh-CN" altLang="en-US" sz="4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248400" y="16002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5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二</a:t>
            </a:r>
            <a:endParaRPr lang="zh-CN" altLang="en-US" sz="54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62400" y="0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三</a:t>
            </a:r>
            <a:endParaRPr lang="zh-CN" altLang="en-US" sz="4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81200" y="1219200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四</a:t>
            </a:r>
            <a:endParaRPr lang="zh-CN" altLang="en-US" sz="4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4800" y="2590800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4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五</a:t>
            </a:r>
            <a:endParaRPr lang="zh-CN" altLang="en-US" sz="48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3" descr="20110521150346-84498826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124200"/>
            <a:ext cx="28606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2514600" y="3581400"/>
            <a:ext cx="2667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1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</a:t>
            </a:r>
            <a:endParaRPr lang="zh-CN" altLang="en-US" sz="115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C:\Users\Administrator\Desktop\未命名-5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zh-CN" altLang="en-US" sz="5400" b="1" dirty="0" smtClean="0">
                <a:ea typeface="宋体" panose="02010600030101010101" pitchFamily="2" charset="-122"/>
              </a:rPr>
              <a:t>作业</a:t>
            </a:r>
            <a:endParaRPr lang="zh-CN" altLang="en-US" sz="5400" b="1" dirty="0" smtClean="0">
              <a:ea typeface="宋体" panose="02010600030101010101" pitchFamily="2" charset="-122"/>
            </a:endParaRPr>
          </a:p>
        </p:txBody>
      </p:sp>
      <p:sp>
        <p:nvSpPr>
          <p:cNvPr id="26627" name="内容占位符 2"/>
          <p:cNvSpPr>
            <a:spLocks noGrp="1"/>
          </p:cNvSpPr>
          <p:nvPr>
            <p:ph idx="1"/>
          </p:nvPr>
        </p:nvSpPr>
        <p:spPr>
          <a:xfrm>
            <a:off x="1447800" y="1752600"/>
            <a:ext cx="7391400" cy="4525963"/>
          </a:xfrm>
        </p:spPr>
        <p:txBody>
          <a:bodyPr/>
          <a:lstStyle/>
          <a:p>
            <a:r>
              <a:rPr lang="en-US" altLang="zh-CN" sz="3600" b="1" dirty="0" smtClean="0">
                <a:ea typeface="宋体" panose="02010600030101010101" pitchFamily="2" charset="-122"/>
              </a:rPr>
              <a:t>1、</a:t>
            </a:r>
            <a:r>
              <a:rPr lang="zh-CN" altLang="en-US" sz="3600" b="1" dirty="0" smtClean="0">
                <a:ea typeface="宋体" panose="02010600030101010101" pitchFamily="2" charset="-122"/>
              </a:rPr>
              <a:t>背诵歌谣</a:t>
            </a:r>
            <a:r>
              <a:rPr lang="en-US" altLang="zh-CN" sz="3600" b="1" dirty="0" smtClean="0">
                <a:ea typeface="宋体" panose="02010600030101010101" pitchFamily="2" charset="-122"/>
              </a:rPr>
              <a:t>《</a:t>
            </a:r>
            <a:r>
              <a:rPr lang="zh-CN" altLang="en-US" sz="3600" b="1" dirty="0" smtClean="0">
                <a:ea typeface="宋体" panose="02010600030101010101" pitchFamily="2" charset="-122"/>
              </a:rPr>
              <a:t>金木水火土</a:t>
            </a:r>
            <a:r>
              <a:rPr lang="en-US" altLang="zh-CN" sz="3600" b="1" dirty="0" smtClean="0">
                <a:ea typeface="宋体" panose="02010600030101010101" pitchFamily="2" charset="-122"/>
              </a:rPr>
              <a:t>》。</a:t>
            </a:r>
            <a:endParaRPr lang="en-US" altLang="zh-CN" sz="3600" b="1" dirty="0" smtClean="0">
              <a:ea typeface="宋体" panose="02010600030101010101" pitchFamily="2" charset="-122"/>
            </a:endParaRPr>
          </a:p>
          <a:p>
            <a:r>
              <a:rPr lang="en-US" altLang="zh-CN" sz="3600" b="1" dirty="0" smtClean="0">
                <a:ea typeface="宋体" panose="02010600030101010101" pitchFamily="2" charset="-122"/>
              </a:rPr>
              <a:t>2、</a:t>
            </a:r>
            <a:r>
              <a:rPr lang="zh-CN" altLang="en-US" sz="3600" b="1" dirty="0" smtClean="0">
                <a:ea typeface="宋体" panose="02010600030101010101" pitchFamily="2" charset="-122"/>
              </a:rPr>
              <a:t>书写汉字</a:t>
            </a:r>
            <a:r>
              <a:rPr lang="en-US" altLang="zh-CN" sz="3600" b="1" dirty="0" smtClean="0">
                <a:ea typeface="宋体" panose="02010600030101010101" pitchFamily="2" charset="-122"/>
              </a:rPr>
              <a:t>“</a:t>
            </a:r>
            <a:r>
              <a:rPr lang="zh-CN" altLang="en-US" sz="3600" b="1" dirty="0" smtClean="0">
                <a:ea typeface="宋体" panose="02010600030101010101" pitchFamily="2" charset="-122"/>
              </a:rPr>
              <a:t>一、二、三、上</a:t>
            </a:r>
            <a:r>
              <a:rPr lang="en-US" altLang="zh-CN" sz="3600" b="1" dirty="0" smtClean="0">
                <a:ea typeface="宋体" panose="02010600030101010101" pitchFamily="2" charset="-122"/>
              </a:rPr>
              <a:t>”</a:t>
            </a:r>
            <a:r>
              <a:rPr lang="zh-CN" altLang="en-US" sz="3600" b="1" dirty="0" smtClean="0">
                <a:ea typeface="宋体" panose="02010600030101010101" pitchFamily="2" charset="-122"/>
              </a:rPr>
              <a:t>各一行</a:t>
            </a:r>
            <a:r>
              <a:rPr lang="zh-CN" altLang="en-US" sz="3600" b="1" dirty="0" smtClean="0">
                <a:ea typeface="宋体" panose="02010600030101010101" pitchFamily="2" charset="-122"/>
              </a:rPr>
              <a:t>。 </a:t>
            </a:r>
            <a:endParaRPr lang="zh-CN" altLang="en-US" sz="3600" b="1" dirty="0" smtClean="0">
              <a:ea typeface="宋体" panose="02010600030101010101" pitchFamily="2" charset="-122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28600" y="5638800"/>
            <a:ext cx="388938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00">
                <a:solidFill>
                  <a:schemeClr val="bg1"/>
                </a:solidFill>
              </a:rPr>
              <a:t>  </a:t>
            </a:r>
            <a:r>
              <a:rPr lang="zh-CN" altLang="en-US" sz="100">
                <a:solidFill>
                  <a:schemeClr val="bg1"/>
                </a:solidFill>
              </a:rPr>
              <a:t>绿色圃中学资源网</a:t>
            </a:r>
            <a:r>
              <a:rPr lang="en-US" altLang="zh-CN" sz="100">
                <a:solidFill>
                  <a:schemeClr val="bg1"/>
                </a:solidFill>
              </a:rPr>
              <a:t>http://cz.lspjy.com</a:t>
            </a:r>
            <a:endParaRPr lang="zh-CN" altLang="en-US" sz="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>
          <a:xfrm>
            <a:off x="914400" y="2438400"/>
            <a:ext cx="8229600" cy="1143000"/>
          </a:xfrm>
        </p:spPr>
        <p:txBody>
          <a:bodyPr/>
          <a:lstStyle/>
          <a:p>
            <a:r>
              <a:rPr lang="zh-CN" altLang="en-US" sz="6600" smtClean="0">
                <a:latin typeface="黑体" panose="02010609060101010101" pitchFamily="2" charset="-122"/>
                <a:ea typeface="黑体" panose="02010609060101010101" pitchFamily="2" charset="-122"/>
              </a:rPr>
              <a:t>金木水火土</a:t>
            </a:r>
            <a:endParaRPr lang="zh-CN" altLang="en-US" sz="6600" smtClean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28600" y="5638800"/>
            <a:ext cx="388938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00">
                <a:solidFill>
                  <a:schemeClr val="bg1"/>
                </a:solidFill>
              </a:rPr>
              <a:t>  </a:t>
            </a:r>
            <a:r>
              <a:rPr lang="zh-CN" altLang="en-US" sz="100">
                <a:solidFill>
                  <a:schemeClr val="bg1"/>
                </a:solidFill>
              </a:rPr>
              <a:t>绿色圃中学资源网</a:t>
            </a:r>
            <a:r>
              <a:rPr lang="en-US" altLang="zh-CN" sz="100">
                <a:solidFill>
                  <a:schemeClr val="bg1"/>
                </a:solidFill>
              </a:rPr>
              <a:t>http://cz.lspjy.com</a:t>
            </a:r>
            <a:endParaRPr lang="zh-CN" altLang="en-US" sz="1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810000" y="327660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pic>
        <p:nvPicPr>
          <p:cNvPr id="5123" name="内容占位符 3" descr="94bdf1e775d596ee724f40ff3b3b_360_500.jpe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57200" y="228600"/>
            <a:ext cx="2971800" cy="4116388"/>
          </a:xfrm>
        </p:spPr>
      </p:pic>
      <p:pic>
        <p:nvPicPr>
          <p:cNvPr id="5124" name="图片 4" descr="654268264_165846666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0" y="228600"/>
            <a:ext cx="5105400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5" descr="2a292ee087bb768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4419600"/>
            <a:ext cx="27305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6" descr="100007666521_1375372156258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0" y="4419600"/>
            <a:ext cx="254635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05600" y="4648200"/>
            <a:ext cx="13716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1500">
                <a:solidFill>
                  <a:srgbClr val="FFC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金</a:t>
            </a:r>
            <a:endParaRPr lang="zh-CN" altLang="en-US" sz="11500">
              <a:solidFill>
                <a:srgbClr val="FFC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389063" y="1752600"/>
            <a:ext cx="6604000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/>
              <a:t>善于发现的同学们，</a:t>
            </a:r>
            <a:endParaRPr lang="zh-CN" altLang="en-US" sz="4400" b="1" dirty="0"/>
          </a:p>
          <a:p>
            <a:pPr algn="ctr"/>
            <a:endParaRPr lang="zh-CN" altLang="en-US" sz="4400" b="1" dirty="0"/>
          </a:p>
          <a:p>
            <a:pPr algn="ctr"/>
            <a:r>
              <a:rPr lang="zh-CN" altLang="en-US" sz="4400" b="1" dirty="0"/>
              <a:t>会给</a:t>
            </a:r>
            <a:r>
              <a:rPr lang="zh-CN" altLang="en-US" sz="6400" b="1" dirty="0">
                <a:solidFill>
                  <a:srgbClr val="CC6600"/>
                </a:solidFill>
                <a:ea typeface="黑体" panose="02010609060101010101" pitchFamily="2" charset="-122"/>
              </a:rPr>
              <a:t>金</a:t>
            </a:r>
            <a:r>
              <a:rPr lang="zh-CN" altLang="en-US" sz="4400" b="1" dirty="0"/>
              <a:t>字找几个朋友吗？</a:t>
            </a:r>
            <a:endParaRPr lang="zh-CN" altLang="en-US" sz="4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pic>
        <p:nvPicPr>
          <p:cNvPr id="6147" name="内容占位符 3" descr="5997702_160602005522_2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29400" y="457200"/>
            <a:ext cx="2514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6600" b="1">
                <a:solidFill>
                  <a:srgbClr val="CC66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木</a:t>
            </a:r>
            <a:endParaRPr lang="zh-CN" altLang="en-US" sz="6600" b="1">
              <a:solidFill>
                <a:srgbClr val="CC66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-14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pic>
        <p:nvPicPr>
          <p:cNvPr id="7171" name="内容占位符 3" descr="6608733_163451877000_2.jpg"/>
          <p:cNvPicPr>
            <a:picLocks noGrp="1" noChangeAspect="1"/>
          </p:cNvPicPr>
          <p:nvPr>
            <p:ph idx="1"/>
          </p:nvPr>
        </p:nvPicPr>
        <p:blipFill>
          <a:blip r:embed="rId1" cstate="email"/>
          <a:srcRect/>
          <a:stretch>
            <a:fillRect/>
          </a:stretch>
        </p:blipFill>
        <p:spPr>
          <a:xfrm>
            <a:off x="0" y="-22225"/>
            <a:ext cx="9144000" cy="6880225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29400" y="0"/>
            <a:ext cx="228600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3800" b="1">
                <a:solidFill>
                  <a:srgbClr val="002060"/>
                </a:solidFill>
              </a:rPr>
              <a:t>水</a:t>
            </a:r>
            <a:endParaRPr lang="zh-CN" altLang="en-US" sz="138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pic>
        <p:nvPicPr>
          <p:cNvPr id="8195" name="内容占位符 3" descr="2657184_1361494957oj7h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577388" cy="68580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95400" y="0"/>
            <a:ext cx="25908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1500">
                <a:solidFill>
                  <a:srgbClr val="FFFF99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火</a:t>
            </a:r>
            <a:endParaRPr lang="zh-CN" altLang="en-US" sz="11500">
              <a:solidFill>
                <a:srgbClr val="FFFF99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第一PPT模板网-WWW.1PPT.COM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1319</Words>
  <Application>WPS 演示</Application>
  <PresentationFormat>全屏显示(4:3)</PresentationFormat>
  <Paragraphs>130</Paragraphs>
  <Slides>32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3" baseType="lpstr">
      <vt:lpstr>Arial</vt:lpstr>
      <vt:lpstr>宋体</vt:lpstr>
      <vt:lpstr>Wingdings</vt:lpstr>
      <vt:lpstr>Calibri</vt:lpstr>
      <vt:lpstr>Calibri</vt:lpstr>
      <vt:lpstr>微软雅黑</vt:lpstr>
      <vt:lpstr>黑体</vt:lpstr>
      <vt:lpstr>Arial Unicode MS</vt:lpstr>
      <vt:lpstr>楷体</vt:lpstr>
      <vt:lpstr>Arial</vt:lpstr>
      <vt:lpstr>第一PPT模板网-WWW.1PPT.COM</vt:lpstr>
      <vt:lpstr>金木水火土</vt:lpstr>
      <vt:lpstr>PowerPoint 演示文稿</vt:lpstr>
      <vt:lpstr>PowerPoint 演示文稿</vt:lpstr>
      <vt:lpstr>金木水火土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作业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第一PPT模板网-WWW.1PPT.COM第一PPT模板网-WWW.1PPT.COM</cp:keywords>
  <dc:description>第一PPT模板网-WWW.1PPT.COM
</dc:description>
  <dc:subject>第一PPT模板网-WWW.1PPT.COM</dc:subject>
  <cp:category>第一PPT模板网-WWW.1PPT.COM</cp:category>
  <cp:lastModifiedBy>清菡</cp:lastModifiedBy>
  <cp:revision>21</cp:revision>
  <cp:lastPrinted>2113-01-01T00:00:00Z</cp:lastPrinted>
  <dcterms:created xsi:type="dcterms:W3CDTF">2016-08-27T12:27:00Z</dcterms:created>
  <dcterms:modified xsi:type="dcterms:W3CDTF">2019-09-18T06:02:00Z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